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57" r:id="rId4"/>
    <p:sldId id="292" r:id="rId5"/>
    <p:sldId id="279" r:id="rId6"/>
    <p:sldId id="300" r:id="rId7"/>
    <p:sldId id="301" r:id="rId8"/>
    <p:sldId id="302" r:id="rId9"/>
    <p:sldId id="309" r:id="rId10"/>
    <p:sldId id="307" r:id="rId11"/>
    <p:sldId id="314" r:id="rId12"/>
    <p:sldId id="304" r:id="rId13"/>
    <p:sldId id="305" r:id="rId14"/>
    <p:sldId id="310" r:id="rId15"/>
    <p:sldId id="281" r:id="rId16"/>
    <p:sldId id="294" r:id="rId17"/>
    <p:sldId id="293" r:id="rId18"/>
    <p:sldId id="297" r:id="rId19"/>
    <p:sldId id="298" r:id="rId20"/>
    <p:sldId id="299" r:id="rId21"/>
    <p:sldId id="269" r:id="rId22"/>
    <p:sldId id="295" r:id="rId23"/>
    <p:sldId id="313" r:id="rId24"/>
    <p:sldId id="276" r:id="rId25"/>
    <p:sldId id="312" r:id="rId26"/>
    <p:sldId id="311" r:id="rId27"/>
    <p:sldId id="274" r:id="rId28"/>
    <p:sldId id="315" r:id="rId29"/>
    <p:sldId id="272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00" autoAdjust="0"/>
    <p:restoredTop sz="94659" autoAdjust="0"/>
  </p:normalViewPr>
  <p:slideViewPr>
    <p:cSldViewPr>
      <p:cViewPr>
        <p:scale>
          <a:sx n="66" d="100"/>
          <a:sy n="66" d="100"/>
        </p:scale>
        <p:origin x="-126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 alt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D2F1948-F2B9-4A0C-A881-821BBBA744F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097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004DF-867C-4A55-8395-77B70EC7AA92}" type="slidenum">
              <a:rPr lang="nl-NL" altLang="en-US"/>
              <a:pPr/>
              <a:t>3</a:t>
            </a:fld>
            <a:endParaRPr lang="nl-NL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D61CA01-81B3-4519-AF32-439F1E5BB211}" type="slidenum"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nl-NL" altLang="en-US" sz="1100" b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579FB-F386-413F-95E6-1C1443593C8D}" type="slidenum">
              <a:rPr lang="nl-NL" altLang="en-US"/>
              <a:pPr/>
              <a:t>14</a:t>
            </a:fld>
            <a:endParaRPr lang="nl-NL" altLang="en-US"/>
          </a:p>
        </p:txBody>
      </p:sp>
      <p:sp>
        <p:nvSpPr>
          <p:cNvPr id="9011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011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5E04B-62BB-48F5-8072-1911B29CEFA6}" type="slidenum">
              <a:rPr lang="nl-NL" altLang="en-US"/>
              <a:pPr/>
              <a:t>16</a:t>
            </a:fld>
            <a:endParaRPr lang="nl-NL" altLang="en-US"/>
          </a:p>
        </p:txBody>
      </p:sp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74198F5-0170-4CB4-91FB-D750CFD0EB32}" type="slidenum">
              <a:rPr lang="nl-NL" altLang="en-US" sz="1200" b="0">
                <a:latin typeface="Times New Roman" pitchFamily="18" charset="0"/>
              </a:rPr>
              <a:pPr algn="r"/>
              <a:t>16</a:t>
            </a:fld>
            <a:endParaRPr lang="nl-NL" alt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C7BD-9E59-46D1-B975-38CB1AEB768A}" type="slidenum">
              <a:rPr lang="nl-NL" altLang="en-US"/>
              <a:pPr/>
              <a:t>17</a:t>
            </a:fld>
            <a:endParaRPr lang="nl-NL" altLang="en-US"/>
          </a:p>
        </p:txBody>
      </p:sp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5BF7F55-4D9C-43CC-AA5D-E4C774D8AEC3}" type="slidenum">
              <a:rPr lang="nl-NL" altLang="en-US" sz="1200" b="0">
                <a:latin typeface="Times New Roman" pitchFamily="18" charset="0"/>
              </a:rPr>
              <a:pPr algn="r"/>
              <a:t>17</a:t>
            </a:fld>
            <a:endParaRPr lang="nl-NL" alt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9162-3248-48B6-87D4-9BD1875287EE}" type="slidenum">
              <a:rPr lang="nl-NL" altLang="en-US"/>
              <a:pPr/>
              <a:t>18</a:t>
            </a:fld>
            <a:endParaRPr lang="nl-NL" altLang="en-US"/>
          </a:p>
        </p:txBody>
      </p:sp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FF4DB13-53CB-43C0-B5D1-458A04968E1A}" type="slidenum">
              <a:rPr lang="nl-NL" altLang="en-US" sz="1200" b="0">
                <a:latin typeface="Times New Roman" pitchFamily="18" charset="0"/>
              </a:rPr>
              <a:pPr algn="r"/>
              <a:t>18</a:t>
            </a:fld>
            <a:endParaRPr lang="nl-NL" alt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9EA5D-EF92-459A-8712-AEFBFA6F82F6}" type="slidenum">
              <a:rPr lang="nl-NL" altLang="en-US"/>
              <a:pPr/>
              <a:t>21</a:t>
            </a:fld>
            <a:endParaRPr lang="nl-NL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9133F2E-F332-45CD-BA9A-902E643969A4}" type="slidenum"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nl-NL" altLang="en-US" sz="1100" b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9702" name="Rectangle 6"/>
          <p:cNvSpPr txBox="1"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886200" y="868680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684213" algn="l"/>
                <a:tab pos="1370013" algn="l"/>
                <a:tab pos="2054225" algn="l"/>
                <a:tab pos="27384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728A9E1-215E-41DA-B91B-6F48439EE8A5}" type="slidenum"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nl-NL" altLang="en-US" sz="1100" b="0">
              <a:solidFill>
                <a:srgbClr val="16474E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F909A-102D-4652-BD3B-16D4BFDD886E}" type="slidenum">
              <a:rPr lang="nl-NL" altLang="en-US"/>
              <a:pPr/>
              <a:t>22</a:t>
            </a:fld>
            <a:endParaRPr lang="nl-NL" altLang="en-US"/>
          </a:p>
        </p:txBody>
      </p:sp>
      <p:sp>
        <p:nvSpPr>
          <p:cNvPr id="634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3491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D2D4FC0-A824-4209-BCE1-C6D010029ADC}" type="slidenum">
              <a:rPr lang="nl-NL" altLang="en-US" sz="1200" b="0">
                <a:latin typeface="Times New Roman" pitchFamily="18" charset="0"/>
              </a:rPr>
              <a:pPr algn="r"/>
              <a:t>22</a:t>
            </a:fld>
            <a:endParaRPr lang="nl-NL" alt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98E88-DF39-4410-B0E6-4C56865E35C5}" type="slidenum">
              <a:rPr lang="nl-NL" altLang="en-US"/>
              <a:pPr/>
              <a:t>29</a:t>
            </a:fld>
            <a:endParaRPr lang="nl-NL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2566" rIns="85131" bIns="42566"/>
          <a:lstStyle>
            <a:lvl1pPr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EFD94AF6-2990-4F14-A1E2-787858DCA331}" type="slidenum">
              <a:rPr lang="nl-NL" altLang="en-US" sz="1100" b="0">
                <a:solidFill>
                  <a:srgbClr val="FFFFFF"/>
                </a:solidFill>
                <a:ea typeface="SimSun" pitchFamily="2" charset="-122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29</a:t>
            </a:fld>
            <a:endParaRPr lang="nl-NL" altLang="en-US" sz="1100" b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5846" name="Rectangle 6"/>
          <p:cNvSpPr txBox="1"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0290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DE2B8-E000-4BDF-AD48-668200A03B0B}" type="slidenum">
              <a:rPr lang="nl-NL" altLang="en-US"/>
              <a:pPr/>
              <a:t>4</a:t>
            </a:fld>
            <a:endParaRPr lang="nl-NL" altLang="en-US"/>
          </a:p>
        </p:txBody>
      </p:sp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0B4033F-129D-4A97-BF39-4C58DE1B9778}" type="slidenum">
              <a:rPr lang="nl-NL" altLang="en-US" sz="1200" b="0">
                <a:latin typeface="Times New Roman" pitchFamily="18" charset="0"/>
              </a:rPr>
              <a:pPr algn="r"/>
              <a:t>4</a:t>
            </a:fld>
            <a:endParaRPr lang="nl-NL" alt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FA5CA-0605-4F73-8589-E1A58EAF9DF1}" type="slidenum">
              <a:rPr lang="nl-NL" altLang="en-US"/>
              <a:pPr/>
              <a:t>6</a:t>
            </a:fld>
            <a:endParaRPr lang="nl-NL" altLang="en-US"/>
          </a:p>
        </p:txBody>
      </p:sp>
      <p:sp>
        <p:nvSpPr>
          <p:cNvPr id="7168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6299D-A8B5-49A8-80B8-A813DB9BAA14}" type="slidenum">
              <a:rPr lang="nl-NL" altLang="en-US"/>
              <a:pPr/>
              <a:t>7</a:t>
            </a:fld>
            <a:endParaRPr lang="nl-NL" altLang="en-US"/>
          </a:p>
        </p:txBody>
      </p:sp>
      <p:sp>
        <p:nvSpPr>
          <p:cNvPr id="7373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0F921-CF62-4737-B234-28E5E45139FF}" type="slidenum">
              <a:rPr lang="nl-NL" altLang="en-US"/>
              <a:pPr/>
              <a:t>8</a:t>
            </a:fld>
            <a:endParaRPr lang="nl-NL" altLang="en-US"/>
          </a:p>
        </p:txBody>
      </p:sp>
      <p:sp>
        <p:nvSpPr>
          <p:cNvPr id="7577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577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715C8016-3022-44BF-A809-1F09A03833E9}" type="slidenum"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pPr algn="r">
                <a:buSzPct val="100000"/>
              </a:pPr>
              <a:t>8</a:t>
            </a:fld>
            <a:endParaRPr lang="nl-NL" altLang="en-US" sz="1100" b="0">
              <a:solidFill>
                <a:srgbClr val="16474E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0CF39-BD55-4DA9-BB9C-9C6E058B7FA6}" type="slidenum">
              <a:rPr lang="nl-NL" altLang="en-US"/>
              <a:pPr/>
              <a:t>9</a:t>
            </a:fld>
            <a:endParaRPr lang="nl-NL" altLang="en-US"/>
          </a:p>
        </p:txBody>
      </p:sp>
      <p:sp>
        <p:nvSpPr>
          <p:cNvPr id="8806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806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6606053B-F454-4204-A0D1-C884A5249EC6}" type="slidenum"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pPr algn="r">
                <a:buSzPct val="100000"/>
              </a:pPr>
              <a:t>9</a:t>
            </a:fld>
            <a:endParaRPr lang="nl-NL" altLang="en-US" sz="1100" b="0">
              <a:solidFill>
                <a:srgbClr val="16474E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C28BD-C334-4370-8001-48A15C73A84E}" type="slidenum">
              <a:rPr lang="nl-NL" altLang="en-US"/>
              <a:pPr/>
              <a:t>10</a:t>
            </a:fld>
            <a:endParaRPr lang="nl-NL" altLang="en-US"/>
          </a:p>
        </p:txBody>
      </p:sp>
      <p:sp>
        <p:nvSpPr>
          <p:cNvPr id="8397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397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080051A0-9087-4ABE-B2EE-178EBA064667}" type="slidenum"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pPr algn="r">
                <a:buSzPct val="100000"/>
              </a:pPr>
              <a:t>10</a:t>
            </a:fld>
            <a:endParaRPr lang="nl-NL" altLang="en-US" sz="1100" b="0">
              <a:solidFill>
                <a:srgbClr val="16474E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34132-33C7-41ED-8ECF-C48B0431D2C0}" type="slidenum">
              <a:rPr lang="nl-NL" altLang="en-US"/>
              <a:pPr/>
              <a:t>12</a:t>
            </a:fld>
            <a:endParaRPr lang="nl-NL" altLang="en-US"/>
          </a:p>
        </p:txBody>
      </p:sp>
      <p:sp>
        <p:nvSpPr>
          <p:cNvPr id="7885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2F2348C0-AA06-44CB-894B-2972B5DC92BE}" type="slidenum"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pPr algn="r">
                <a:buSzPct val="100000"/>
              </a:pPr>
              <a:t>12</a:t>
            </a:fld>
            <a:endParaRPr lang="nl-NL" altLang="en-US" sz="1100" b="0">
              <a:solidFill>
                <a:srgbClr val="16474E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C727F-751E-47A6-B0F1-022B08369CF0}" type="slidenum">
              <a:rPr lang="nl-NL" altLang="en-US"/>
              <a:pPr/>
              <a:t>13</a:t>
            </a:fld>
            <a:endParaRPr lang="nl-NL" altLang="en-US"/>
          </a:p>
        </p:txBody>
      </p:sp>
      <p:sp>
        <p:nvSpPr>
          <p:cNvPr id="8089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089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Titel presentatie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9 maart 2005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t>Presentator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31" tIns="44268" rIns="85131" bIns="44268" anchor="b"/>
          <a:lstStyle>
            <a:lvl1pPr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defTabSz="425450"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42545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65188" algn="l"/>
                <a:tab pos="1730375" algn="l"/>
                <a:tab pos="2595563" algn="l"/>
                <a:tab pos="3459163" algn="l"/>
                <a:tab pos="4324350" algn="l"/>
                <a:tab pos="5189538" algn="l"/>
                <a:tab pos="6054725" algn="l"/>
                <a:tab pos="6919913" algn="l"/>
                <a:tab pos="7785100" algn="l"/>
                <a:tab pos="8648700" algn="l"/>
                <a:tab pos="951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EEED4ECE-B698-4B32-8A60-6B0FCE7A45D1}" type="slidenum">
              <a:rPr lang="nl-NL" altLang="en-US" sz="1100" b="0">
                <a:solidFill>
                  <a:srgbClr val="16474E"/>
                </a:solidFill>
                <a:ea typeface="SimSun" pitchFamily="2" charset="-122"/>
              </a:rPr>
              <a:pPr algn="r">
                <a:buSzPct val="100000"/>
              </a:pPr>
              <a:t>13</a:t>
            </a:fld>
            <a:endParaRPr lang="nl-NL" altLang="en-US" sz="1100" b="0">
              <a:solidFill>
                <a:srgbClr val="16474E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43EEF-E529-4EA2-9957-B525F1739509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3807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940E5-0158-42BB-B839-D05AAF83F7AC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1589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EC3F-7FD3-453C-9E7E-F3CF7664DF8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773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0E4159-0B87-480B-BD1F-0371BB2318EC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167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32956-03E0-4054-9492-38720525A2C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408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9E4F-486F-44E9-80D2-D179CAD8F4FA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4154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0A14-5097-48E0-A821-DE9ED9514CCA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9637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868A6-AC6A-408F-AE47-5ED820BB3AD2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64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5D526-37A4-4EEF-AAAB-A6BDF7A73CB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3218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10CD7-1160-48FA-9DAF-05E00B49AE0A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0134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40E51-600A-4D50-AF5E-63901421C6C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6135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0B71C-F3C3-4F93-B1C5-6D6ABB4013F2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680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nl-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nl-N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82A69C2-D488-49AF-8347-2205E8B4029E}" type="slidenum">
              <a:rPr lang="nl-NL" altLang="en-US"/>
              <a:pPr/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feature=player_detailpage&amp;v=KbNpVip8aa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ivedijk-www.ict.tno.nl/images/curre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vedijk-www.ict.tno.nl/images/current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81525"/>
            <a:ext cx="8137525" cy="1752600"/>
          </a:xfrm>
        </p:spPr>
        <p:txBody>
          <a:bodyPr/>
          <a:lstStyle/>
          <a:p>
            <a:r>
              <a:rPr lang="nl-NL" altLang="en-US"/>
              <a:t>2009 – 2011</a:t>
            </a:r>
          </a:p>
          <a:p>
            <a:endParaRPr lang="nl-NL" altLang="en-US"/>
          </a:p>
          <a:p>
            <a:r>
              <a:rPr lang="nl-NL" altLang="en-US" sz="2400"/>
              <a:t>Sander Bakkenist, BZ Innovatiemanagement b.v.</a:t>
            </a:r>
            <a:br>
              <a:rPr lang="nl-NL" altLang="en-US" sz="2400"/>
            </a:br>
            <a:r>
              <a:rPr lang="nl-NL" altLang="en-US" sz="2400"/>
              <a:t>29 nov 2011</a:t>
            </a: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2055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57" name="Picture 9" descr="080505 IJkdij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7273925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715000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5532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Metingen:</a:t>
            </a:r>
            <a:br>
              <a:rPr lang="nl-NL" altLang="en-US" sz="3200">
                <a:solidFill>
                  <a:srgbClr val="330066"/>
                </a:solidFill>
                <a:ea typeface="SimSun" pitchFamily="2" charset="-122"/>
              </a:rPr>
            </a:b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golfoploop druksensoren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70BBC273-179B-4E2A-A783-F7E50D11B9C2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10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50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b="0">
                <a:solidFill>
                  <a:srgbClr val="16474E"/>
                </a:solidFill>
                <a:ea typeface="SimSun" pitchFamily="2" charset="-122"/>
              </a:rPr>
              <a:t>Waterdruksensoren (op asfaltbekleding)</a:t>
            </a:r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8113712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l"/>
            <a:r>
              <a:rPr lang="nl-NL" altLang="en-US" sz="3200" b="1">
                <a:solidFill>
                  <a:srgbClr val="330066"/>
                </a:solidFill>
                <a:ea typeface="SimSun" pitchFamily="2" charset="-122"/>
              </a:rPr>
              <a:t>De installatie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nl-NL" altLang="en-US"/>
          </a:p>
          <a:p>
            <a:pPr>
              <a:lnSpc>
                <a:spcPct val="90000"/>
              </a:lnSpc>
            </a:pPr>
            <a:endParaRPr lang="nl-NL" altLang="en-US"/>
          </a:p>
          <a:p>
            <a:pPr>
              <a:lnSpc>
                <a:spcPct val="90000"/>
              </a:lnSpc>
            </a:pPr>
            <a:endParaRPr lang="nl-NL" altLang="en-US"/>
          </a:p>
          <a:p>
            <a:pPr>
              <a:lnSpc>
                <a:spcPct val="90000"/>
              </a:lnSpc>
            </a:pPr>
            <a:endParaRPr lang="nl-NL" altLang="en-US"/>
          </a:p>
          <a:p>
            <a:pPr>
              <a:lnSpc>
                <a:spcPct val="90000"/>
              </a:lnSpc>
            </a:pPr>
            <a:endParaRPr lang="nl-NL" altLang="en-US"/>
          </a:p>
          <a:p>
            <a:pPr>
              <a:lnSpc>
                <a:spcPct val="90000"/>
              </a:lnSpc>
            </a:pPr>
            <a:endParaRPr lang="nl-NL" altLang="en-US"/>
          </a:p>
          <a:p>
            <a:pPr>
              <a:lnSpc>
                <a:spcPct val="90000"/>
              </a:lnSpc>
            </a:pPr>
            <a:endParaRPr lang="nl-NL" altLang="en-US"/>
          </a:p>
          <a:p>
            <a:pPr>
              <a:lnSpc>
                <a:spcPct val="90000"/>
              </a:lnSpc>
            </a:pPr>
            <a:r>
              <a:rPr lang="nl-NL" altLang="en-US">
                <a:hlinkClick r:id="rId2"/>
              </a:rPr>
              <a:t>Beelden van de installatie</a:t>
            </a:r>
            <a:endParaRPr lang="nl-NL" altLang="en-US"/>
          </a:p>
        </p:txBody>
      </p:sp>
      <p:pic>
        <p:nvPicPr>
          <p:cNvPr id="94212" name="Picture 4" descr="P92202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4824412" cy="36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P92202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270033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715000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5532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Ontsluiting gegevens: </a:t>
            </a:r>
            <a:br>
              <a:rPr lang="nl-NL" altLang="en-US" sz="3200">
                <a:solidFill>
                  <a:srgbClr val="330066"/>
                </a:solidFill>
                <a:ea typeface="SimSun" pitchFamily="2" charset="-122"/>
              </a:rPr>
            </a:b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dashboard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1A1569C9-1292-4268-993D-0309D3A0D836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12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42938" y="1643063"/>
            <a:ext cx="804386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900" b="0">
                <a:solidFill>
                  <a:srgbClr val="16474E"/>
                </a:solidFill>
                <a:ea typeface="SimSun" pitchFamily="2" charset="-122"/>
              </a:rPr>
              <a:t>Communicatie van onderhoudsgegevens sensoren via Logboek</a:t>
            </a:r>
          </a:p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1900" b="0">
              <a:solidFill>
                <a:srgbClr val="16474E"/>
              </a:solidFill>
              <a:ea typeface="SimSun" pitchFamily="2" charset="-122"/>
            </a:endParaRP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0"/>
          <a:stretch>
            <a:fillRect/>
          </a:stretch>
        </p:blipFill>
        <p:spPr bwMode="auto">
          <a:xfrm>
            <a:off x="1000125" y="2071688"/>
            <a:ext cx="4714875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61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715000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5532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Ontsluiting gegevens: </a:t>
            </a:r>
            <a:br>
              <a:rPr lang="nl-NL" altLang="en-US" sz="3200">
                <a:solidFill>
                  <a:srgbClr val="330066"/>
                </a:solidFill>
                <a:ea typeface="SimSun" pitchFamily="2" charset="-122"/>
              </a:rPr>
            </a:b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dashboard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C1B4C11B-2CDC-4DBB-96BF-10A0219216A8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13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900" b="0">
                <a:solidFill>
                  <a:srgbClr val="16474E"/>
                </a:solidFill>
                <a:ea typeface="SimSun" pitchFamily="2" charset="-122"/>
              </a:rPr>
              <a:t>Gebruiker kan zelf grafieken samenstellen van data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76450"/>
            <a:ext cx="69532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715000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5532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Ontsluiting gegevens: </a:t>
            </a:r>
            <a:br>
              <a:rPr lang="nl-NL" altLang="en-US" sz="3200">
                <a:solidFill>
                  <a:srgbClr val="330066"/>
                </a:solidFill>
                <a:ea typeface="SimSun" pitchFamily="2" charset="-122"/>
              </a:rPr>
            </a:b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LiveDijk Eemshaven Online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799AA62A-DA06-45AE-92EB-F9086FB18B71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14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14746" r="24193" b="4146"/>
          <a:stretch>
            <a:fillRect/>
          </a:stretch>
        </p:blipFill>
        <p:spPr bwMode="auto">
          <a:xfrm>
            <a:off x="755650" y="1628775"/>
            <a:ext cx="542925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387" t="14746" r="24193" b="41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en-US"/>
              <a:t>Per 1 januari 2011 is een Webcam geïnstalleerd voor visuele ondersteuning gemeten waarnemingen</a:t>
            </a:r>
          </a:p>
          <a:p>
            <a:r>
              <a:rPr lang="nl-NL" altLang="en-US"/>
              <a:t>Installatie vanaf radarpost</a:t>
            </a:r>
          </a:p>
          <a:p>
            <a:r>
              <a:rPr lang="nl-NL" altLang="en-US"/>
              <a:t>Live Webcam beeld </a:t>
            </a:r>
          </a:p>
          <a:p>
            <a:pPr>
              <a:buFontTx/>
              <a:buNone/>
            </a:pPr>
            <a:r>
              <a:rPr lang="nl-NL" altLang="en-US" sz="2800" u="sng">
                <a:hlinkClick r:id="rId2"/>
              </a:rPr>
              <a:t>http://livedijk-www.ict.tno.nl/images/current.jpg</a:t>
            </a:r>
            <a:r>
              <a:rPr lang="nl-NL" altLang="en-US" sz="2800"/>
              <a:t> </a:t>
            </a:r>
          </a:p>
          <a:p>
            <a:endParaRPr lang="nl-NL" altLang="en-US" sz="2800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45062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064" name="Picture 8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913" y="1285875"/>
            <a:ext cx="86709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2400">
                <a:latin typeface="Verdana" pitchFamily="34" charset="0"/>
              </a:rPr>
              <a:t>PR uitingen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Presentatie op 11/12 nov t.b.v UrbanFlood workshop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Interview het waterschap (nr 36; C. Jacobs)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Interview kijk op het Noorden (C. Jacobs)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Opnamen ZDF / 22 feb (H. van ‘t Land / N Pals)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Opnamen TV Noord (special, H van ‘t Land)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nl-NL" altLang="en-US" sz="2400">
              <a:latin typeface="Verdana" pitchFamily="34" charset="0"/>
            </a:endParaRP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60421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3" name="Picture 7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913" y="1285875"/>
            <a:ext cx="86709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2400">
                <a:latin typeface="Verdana" pitchFamily="34" charset="0"/>
              </a:rPr>
              <a:t>Actualiteit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LiveDijk Eemhaven echte referentie dijk: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Veelvuldig gebruik data;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Dashboard Urbanflood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Dashboard FloodControl / IBM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Studenten opdracht IBM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Lespakket middelbaar onderwijs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nl-NL" altLang="en-US" sz="2400" b="0">
                <a:latin typeface="Verdana" pitchFamily="34" charset="0"/>
              </a:rPr>
              <a:t>Online Dashboard inspectiewaterkeringen.nl</a:t>
            </a:r>
          </a:p>
          <a:p>
            <a:pPr>
              <a:spcBef>
                <a:spcPct val="20000"/>
              </a:spcBef>
            </a:pPr>
            <a:r>
              <a:rPr lang="nl-NL" altLang="en-US" sz="2400" b="0">
                <a:latin typeface="Verdana" pitchFamily="34" charset="0"/>
              </a:rPr>
              <a:t>- Live Webcam beeld </a:t>
            </a:r>
          </a:p>
          <a:p>
            <a:pPr>
              <a:spcBef>
                <a:spcPct val="20000"/>
              </a:spcBef>
            </a:pPr>
            <a:r>
              <a:rPr lang="nl-NL" altLang="en-US" sz="2400" b="0" u="sng">
                <a:hlinkClick r:id="rId3"/>
              </a:rPr>
              <a:t>http://livedijk-www.ict.tno.nl/images/current.jpg</a:t>
            </a:r>
            <a:r>
              <a:rPr lang="nl-NL" altLang="en-US" sz="2400" b="0"/>
              <a:t> 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nl-NL" altLang="en-US" sz="2400" b="0"/>
          </a:p>
          <a:p>
            <a:pPr>
              <a:spcBef>
                <a:spcPct val="20000"/>
              </a:spcBef>
              <a:buFontTx/>
              <a:buChar char="-"/>
            </a:pPr>
            <a:endParaRPr lang="nl-NL" altLang="en-US" sz="2400">
              <a:latin typeface="Verdana" pitchFamily="34" charset="0"/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58373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5" name="Picture 7" descr="080505 IJkdij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&#10;header.gif                                                     00000013Tony G4                        B966EF6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913" y="1285875"/>
            <a:ext cx="86709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2800"/>
              <a:t>Data-analyse, belangrijke conclusies:</a:t>
            </a:r>
          </a:p>
          <a:p>
            <a:endParaRPr lang="nl-NL" altLang="en-US" sz="2800"/>
          </a:p>
          <a:p>
            <a:pPr>
              <a:buFontTx/>
              <a:buChar char="-"/>
            </a:pPr>
            <a:r>
              <a:rPr lang="nl-NL" altLang="en-US" sz="2800" b="0"/>
              <a:t>Nauwkeurigheid voldoende voor macro stabiliteit; voor piping niet</a:t>
            </a:r>
          </a:p>
          <a:p>
            <a:pPr>
              <a:buFontTx/>
              <a:buChar char="-"/>
            </a:pPr>
            <a:r>
              <a:rPr lang="nl-NL" altLang="en-US" sz="2800" b="0"/>
              <a:t>Meetfrequentie kan omlaag met automatische verhoging bij ‘slecht’ weer</a:t>
            </a:r>
          </a:p>
          <a:p>
            <a:pPr>
              <a:buFontTx/>
              <a:buChar char="-"/>
            </a:pPr>
            <a:r>
              <a:rPr lang="nl-NL" altLang="en-US" sz="2800" b="0"/>
              <a:t>Uitval: meer dan verwacht</a:t>
            </a:r>
          </a:p>
          <a:p>
            <a:pPr>
              <a:buFontTx/>
              <a:buChar char="-"/>
            </a:pPr>
            <a:r>
              <a:rPr lang="nl-NL" altLang="en-US" sz="2800" b="0"/>
              <a:t>Stijgende trend in WSM is nog niet verklaard</a:t>
            </a:r>
          </a:p>
          <a:p>
            <a:pPr>
              <a:buFontTx/>
              <a:buChar char="-"/>
            </a:pPr>
            <a:r>
              <a:rPr lang="nl-NL" altLang="en-US" sz="2800" b="0"/>
              <a:t>In Eemshaven dijk veel inhomogeniteit; meer meetpunten nodig</a:t>
            </a:r>
          </a:p>
          <a:p>
            <a:pPr>
              <a:buFontTx/>
              <a:buChar char="-"/>
            </a:pPr>
            <a:endParaRPr lang="nl-NL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4608513" cy="936625"/>
          </a:xfrm>
        </p:spPr>
        <p:txBody>
          <a:bodyPr/>
          <a:lstStyle/>
          <a:p>
            <a:pPr algn="l"/>
            <a:r>
              <a:rPr lang="nl-NL" altLang="en-US" sz="3600">
                <a:solidFill>
                  <a:schemeClr val="tx1"/>
                </a:solidFill>
              </a:rPr>
              <a:t>‘Data gaten’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8729663" cy="228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68613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5" name="Picture 7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31453" r="14325" b="32808"/>
          <a:stretch>
            <a:fillRect/>
          </a:stretch>
        </p:blipFill>
        <p:spPr bwMode="auto">
          <a:xfrm>
            <a:off x="323850" y="4508500"/>
            <a:ext cx="8569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175" y="-242888"/>
            <a:ext cx="130111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41995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997" name="Picture 13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nl-NL" altLang="en-US" sz="3600">
                <a:solidFill>
                  <a:schemeClr val="tx1"/>
                </a:solidFill>
              </a:rPr>
              <a:t>Meer meten door inhomogeniteit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76475"/>
            <a:ext cx="7375525" cy="4297363"/>
          </a:xfrm>
          <a:ln/>
        </p:spPr>
      </p:pic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69637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9" name="Picture 7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5300663"/>
            <a:ext cx="22590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8313" y="1052513"/>
            <a:ext cx="77041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3200">
                <a:ea typeface="SimSun" pitchFamily="2" charset="-122"/>
              </a:rPr>
              <a:t>Lessons learned na 1 en 2 jaar meten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3000" y="1903413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>
                <a:ea typeface="SimSun" pitchFamily="2" charset="-122"/>
              </a:rPr>
              <a:t>Technologie en installatie</a:t>
            </a:r>
          </a:p>
          <a:p>
            <a:pPr hangingPunct="0">
              <a:buClr>
                <a:srgbClr val="000000"/>
              </a:buClr>
              <a:buSzPct val="45000"/>
              <a:buFont typeface="Arial" charset="0"/>
              <a:buNone/>
            </a:pPr>
            <a:r>
              <a:rPr lang="nl-NL" altLang="en-US" b="0">
                <a:ea typeface="SimSun" pitchFamily="2" charset="-122"/>
              </a:rPr>
              <a:t>- Schade vrije installatie is mogelijk</a:t>
            </a:r>
          </a:p>
          <a:p>
            <a:pPr hangingPunct="0">
              <a:buClr>
                <a:srgbClr val="000000"/>
              </a:buClr>
              <a:buSzPct val="45000"/>
            </a:pPr>
            <a:r>
              <a:rPr lang="nl-NL" altLang="en-US" b="0">
                <a:ea typeface="SimSun" pitchFamily="2" charset="-122"/>
              </a:rPr>
              <a:t>- Geen registratie van achtergrond ruis door bouwactivteiten1</a:t>
            </a:r>
          </a:p>
          <a:p>
            <a:pPr hangingPunct="0">
              <a:buClr>
                <a:srgbClr val="000000"/>
              </a:buClr>
              <a:buSzPct val="45000"/>
            </a:pPr>
            <a:r>
              <a:rPr lang="nl-NL" altLang="en-US" b="0">
                <a:ea typeface="SimSun" pitchFamily="2" charset="-122"/>
              </a:rPr>
              <a:t>- Meest relevante sensor is de waterdruk, meerwaarde T sensor onbenut</a:t>
            </a:r>
          </a:p>
          <a:p>
            <a:pPr hangingPunct="0"/>
            <a:endParaRPr lang="nl-NL" altLang="en-US" b="0">
              <a:ea typeface="SimSun" pitchFamily="2" charset="-122"/>
            </a:endParaRPr>
          </a:p>
          <a:p>
            <a:pPr hangingPunct="0">
              <a:buClr>
                <a:srgbClr val="000000"/>
              </a:buClr>
              <a:buSzPct val="45000"/>
              <a:buFont typeface="Arial" charset="0"/>
              <a:buNone/>
            </a:pPr>
            <a:r>
              <a:rPr lang="nl-NL" altLang="en-US">
                <a:ea typeface="SimSun" pitchFamily="2" charset="-122"/>
              </a:rPr>
              <a:t>Systeem stabiliteit</a:t>
            </a:r>
          </a:p>
          <a:p>
            <a:pPr hangingPunct="0">
              <a:buClr>
                <a:srgbClr val="000000"/>
              </a:buClr>
              <a:buSzPct val="45000"/>
              <a:buFont typeface="Arial" charset="0"/>
              <a:buNone/>
            </a:pPr>
            <a:r>
              <a:rPr lang="nl-NL" altLang="en-US" b="0">
                <a:ea typeface="SimSun" pitchFamily="2" charset="-122"/>
              </a:rPr>
              <a:t>- Significante sensor aantallen gefaald 40% after 1 year, 50% na 2 jaar; </a:t>
            </a:r>
          </a:p>
          <a:p>
            <a:pPr hangingPunct="0">
              <a:buClr>
                <a:srgbClr val="000000"/>
              </a:buClr>
              <a:buSzPct val="45000"/>
              <a:buFont typeface="Arial" charset="0"/>
              <a:buNone/>
            </a:pPr>
            <a:r>
              <a:rPr lang="nl-NL" altLang="en-US" b="0">
                <a:ea typeface="SimSun" pitchFamily="2" charset="-122"/>
              </a:rPr>
              <a:t>- Waarschijnlijk door bliksem inslag</a:t>
            </a:r>
          </a:p>
          <a:p>
            <a:pPr hangingPunct="0"/>
            <a:endParaRPr lang="nl-NL" altLang="en-US" b="0">
              <a:ea typeface="SimSun" pitchFamily="2" charset="-122"/>
            </a:endParaRPr>
          </a:p>
          <a:p>
            <a:pPr hangingPunct="0"/>
            <a:r>
              <a:rPr lang="nl-NL" altLang="en-US">
                <a:ea typeface="SimSun" pitchFamily="2" charset="-122"/>
              </a:rPr>
              <a:t>Data beheer</a:t>
            </a:r>
          </a:p>
          <a:p>
            <a:pPr hangingPunct="0">
              <a:buClr>
                <a:srgbClr val="000000"/>
              </a:buClr>
              <a:buSzPct val="45000"/>
              <a:buFont typeface="Arial" charset="0"/>
              <a:buNone/>
            </a:pPr>
            <a:r>
              <a:rPr lang="nl-NL" altLang="en-US" b="0">
                <a:ea typeface="SimSun" pitchFamily="2" charset="-122"/>
              </a:rPr>
              <a:t>- Verbindingen nog niet genoeg stabiel (in jaar 2: 96,4%)</a:t>
            </a:r>
          </a:p>
          <a:p>
            <a:pPr hangingPunct="0">
              <a:buClr>
                <a:srgbClr val="000000"/>
              </a:buClr>
              <a:buSzPct val="45000"/>
              <a:buFont typeface="Arial" charset="0"/>
              <a:buNone/>
            </a:pPr>
            <a:r>
              <a:rPr lang="nl-NL" altLang="en-US" b="0">
                <a:ea typeface="SimSun" pitchFamily="2" charset="-122"/>
              </a:rPr>
              <a:t>- Slim databeheer vereist om data omvang te kunnen hanteren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33600" y="150813"/>
            <a:ext cx="6551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686800" y="150813"/>
            <a:ext cx="306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0E6591D-1406-439D-A852-C73A0F9A8A37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28682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84" name="Picture 12" descr="080505 IJkdij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913" y="1285875"/>
            <a:ext cx="86709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2400"/>
              <a:t>Leer en verbeterpunten n.a.v. evaluatie:</a:t>
            </a:r>
          </a:p>
          <a:p>
            <a:pPr>
              <a:spcBef>
                <a:spcPct val="20000"/>
              </a:spcBef>
            </a:pPr>
            <a:r>
              <a:rPr lang="nl-NL" altLang="en-US" sz="2400" b="0"/>
              <a:t>1. Toegankelijk Dashboard</a:t>
            </a:r>
          </a:p>
          <a:p>
            <a:pPr>
              <a:spcBef>
                <a:spcPct val="20000"/>
              </a:spcBef>
            </a:pPr>
            <a:r>
              <a:rPr lang="nl-NL" altLang="en-US" sz="2400" b="0"/>
              <a:t>2. Robuuste dataverbindingen &amp; SMS alarm </a:t>
            </a:r>
          </a:p>
          <a:p>
            <a:pPr>
              <a:spcBef>
                <a:spcPct val="20000"/>
              </a:spcBef>
            </a:pPr>
            <a:r>
              <a:rPr lang="nl-NL" altLang="en-US" sz="2400" b="0"/>
              <a:t>3. Slimme dataverzameling</a:t>
            </a:r>
          </a:p>
          <a:p>
            <a:pPr>
              <a:spcBef>
                <a:spcPct val="20000"/>
              </a:spcBef>
            </a:pPr>
            <a:r>
              <a:rPr lang="nl-NL" altLang="en-US" sz="2400" b="0"/>
              <a:t>4. Herstel gefaalde sensoren</a:t>
            </a:r>
          </a:p>
          <a:p>
            <a:pPr>
              <a:spcBef>
                <a:spcPct val="20000"/>
              </a:spcBef>
            </a:pPr>
            <a:r>
              <a:rPr lang="nl-NL" altLang="en-US" sz="2400" b="0"/>
              <a:t>5. Voor de PR: Volwaardige vertaling naar UK</a:t>
            </a:r>
          </a:p>
          <a:p>
            <a:pPr>
              <a:spcBef>
                <a:spcPct val="20000"/>
              </a:spcBef>
            </a:pPr>
            <a:r>
              <a:rPr lang="nl-NL" altLang="en-US" sz="2400" b="0"/>
              <a:t>6. Onderzoek naar falen door blikseminslag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nl-NL" altLang="en-US" sz="2400"/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62470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2" name="Picture 8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/>
          <a:lstStyle/>
          <a:p>
            <a:pPr algn="l"/>
            <a:r>
              <a:rPr lang="nl-NL" altLang="en-US" sz="3600"/>
              <a:t>Registratie blikseminslagen KNMI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2159000" cy="4310063"/>
          </a:xfrm>
        </p:spPr>
        <p:txBody>
          <a:bodyPr/>
          <a:lstStyle/>
          <a:p>
            <a:r>
              <a:rPr lang="nl-NL" altLang="en-US" sz="2800"/>
              <a:t>Uitval 9 sensoren op 5/6 19:00 uur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32640" r="13353" b="5435"/>
          <a:stretch>
            <a:fillRect/>
          </a:stretch>
        </p:blipFill>
        <p:spPr bwMode="auto">
          <a:xfrm>
            <a:off x="2871788" y="1773238"/>
            <a:ext cx="6272212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93190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192" name="Picture 8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/>
          <a:lstStyle/>
          <a:p>
            <a:r>
              <a:rPr lang="nl-NL" altLang="en-US">
                <a:solidFill>
                  <a:schemeClr val="tx1"/>
                </a:solidFill>
              </a:rPr>
              <a:t>Toekomst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237038"/>
          </a:xfrm>
        </p:spPr>
        <p:txBody>
          <a:bodyPr/>
          <a:lstStyle/>
          <a:p>
            <a:r>
              <a:rPr lang="nl-NL" altLang="en-US" sz="2800"/>
              <a:t>Integratie met LiveDijk XL: onderdeel maken eigen beheerpraktijk – wat is nodig?</a:t>
            </a:r>
          </a:p>
          <a:p>
            <a:r>
              <a:rPr lang="nl-NL" altLang="en-US" sz="2800"/>
              <a:t>Regelen</a:t>
            </a:r>
          </a:p>
          <a:p>
            <a:pPr lvl="1"/>
            <a:r>
              <a:rPr lang="nl-NL" altLang="en-US" sz="2400"/>
              <a:t>Energie</a:t>
            </a:r>
          </a:p>
          <a:p>
            <a:pPr lvl="1"/>
            <a:r>
              <a:rPr lang="nl-NL" altLang="en-US" sz="2400"/>
              <a:t>Gebruiksovk</a:t>
            </a:r>
          </a:p>
          <a:p>
            <a:pPr lvl="1"/>
            <a:r>
              <a:rPr lang="nl-NL" altLang="en-US" sz="2400"/>
              <a:t>Servicecontract onderaannemers</a:t>
            </a:r>
          </a:p>
          <a:p>
            <a:pPr lvl="1"/>
            <a:r>
              <a:rPr lang="nl-NL" altLang="en-US" sz="2400"/>
              <a:t>Benutten computers</a:t>
            </a:r>
          </a:p>
          <a:p>
            <a:r>
              <a:rPr lang="nl-NL" altLang="en-US" sz="2800"/>
              <a:t>Onderzoek invloed blikseminslagen</a:t>
            </a:r>
          </a:p>
          <a:p>
            <a:r>
              <a:rPr lang="nl-NL" altLang="en-US" sz="2800"/>
              <a:t>Afwikkeling ism St. IJkdijk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39941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43" name="Picture 7" descr="080505 IJkdij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92165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7" name="Picture 7" descr="080505 IJkdij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0" y="12684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3200" b="0">
                <a:solidFill>
                  <a:schemeClr val="tx1"/>
                </a:solidFill>
              </a:rPr>
              <a:t>De storm van 28 november geregistreerd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468313" y="2420938"/>
            <a:ext cx="7488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l-NL" altLang="ja-JP" sz="2400" b="0">
                <a:ea typeface="ＭＳ Ｐゴシック" charset="-128"/>
              </a:rPr>
              <a:t>Waterhoogte (cm-NAP) stijgt: piek op 28-11-11 ergens rond 1uur AM</a:t>
            </a:r>
            <a:r>
              <a:rPr lang="nl-NL" altLang="ja-JP">
                <a:ea typeface="ＭＳ Ｐゴシック" charset="-128"/>
              </a:rPr>
              <a:t> </a:t>
            </a:r>
          </a:p>
        </p:txBody>
      </p:sp>
      <p:pic>
        <p:nvPicPr>
          <p:cNvPr id="9217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55757" r="16704" b="9679"/>
          <a:stretch>
            <a:fillRect/>
          </a:stretch>
        </p:blipFill>
        <p:spPr bwMode="auto">
          <a:xfrm>
            <a:off x="395288" y="3429000"/>
            <a:ext cx="81375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ja-JP">
                <a:ea typeface="ＭＳ Ｐゴシック" charset="-128"/>
              </a:rPr>
              <a:t>Golfoploopsensor (als waterdruk) geeft een verhoogde golfoploop op 28-11-11 ergens rond 1uur AM</a:t>
            </a:r>
            <a:endParaRPr lang="nl-NL" altLang="en-US"/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91141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143" name="Picture 7" descr="080505 IJkdij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31396" r="18466" b="30565"/>
          <a:stretch>
            <a:fillRect/>
          </a:stretch>
        </p:blipFill>
        <p:spPr bwMode="auto">
          <a:xfrm>
            <a:off x="900113" y="3346450"/>
            <a:ext cx="7416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nl-NL" altLang="ja-JP">
                <a:ea typeface="ＭＳ Ｐゴシック" charset="-128"/>
              </a:rPr>
              <a:t>Na 28-11-11, 1uur AM stijgt de waterspanning (mbar) onderaan talud dijk</a:t>
            </a:r>
            <a:endParaRPr lang="nl-NL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17381" r="16479" b="45352"/>
          <a:stretch>
            <a:fillRect/>
          </a:stretch>
        </p:blipFill>
        <p:spPr bwMode="auto">
          <a:xfrm>
            <a:off x="971550" y="3213100"/>
            <a:ext cx="74882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37894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6" name="Picture 8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5236" name="Picture 6" descr="C:\Users\epeters\Downloads\report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55738"/>
            <a:ext cx="7199312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143000"/>
          </a:xfrm>
          <a:noFill/>
          <a:ln/>
        </p:spPr>
        <p:txBody>
          <a:bodyPr/>
          <a:lstStyle/>
          <a:p>
            <a:pPr algn="l"/>
            <a:r>
              <a:rPr lang="nl-NL" altLang="ja-JP" sz="3200">
                <a:ea typeface="ＭＳ Ｐゴシック" charset="-128"/>
              </a:rPr>
              <a:t>Ook de stijghoogte in de diepe zandlagen stijgt, meting aan binnenzijde talud (-6m NAP)</a:t>
            </a:r>
            <a:endParaRPr lang="nl-NL" altLang="en-US"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10723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5715000"/>
            <a:ext cx="22590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34824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826" name="Picture 10" descr="080505 IJkdij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11188" y="5876925"/>
            <a:ext cx="700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nl-NL" altLang="en-US" sz="2400" b="0"/>
              <a:t>Dank voor uw aandacht !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84213" y="14843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nl-NL" altLang="en-US" sz="2400" b="0"/>
              <a:t>Meer info: </a:t>
            </a:r>
            <a:r>
              <a:rPr lang="nl-NL" altLang="en-US" b="0"/>
              <a:t>http://www.inspectiewaterkeringen.nl/content.asp?page=321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6337300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1000" y="381000"/>
            <a:ext cx="65516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LiveDijk Eemshaven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38288" y="1903413"/>
            <a:ext cx="71485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0">
              <a:lnSpc>
                <a:spcPct val="80000"/>
              </a:lnSpc>
              <a:buClr>
                <a:srgbClr val="000000"/>
              </a:buClr>
              <a:buSzPct val="45000"/>
              <a:buFont typeface="Arial" charset="0"/>
              <a:buNone/>
            </a:pPr>
            <a:endParaRPr lang="en-US" altLang="en-US" sz="1900" b="0">
              <a:solidFill>
                <a:srgbClr val="16474E"/>
              </a:solidFill>
              <a:ea typeface="SimSun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33600" y="150813"/>
            <a:ext cx="6551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686800" y="150813"/>
            <a:ext cx="306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577C1D3-8BD3-472F-AF8A-3887DF49E20D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627313" y="2205038"/>
            <a:ext cx="6138862" cy="2986087"/>
            <a:chOff x="1655" y="1389"/>
            <a:chExt cx="3867" cy="1881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389"/>
              <a:ext cx="3473" cy="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661"/>
              <a:ext cx="141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3085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7" name="Picture 15" descr="080505 IJkdij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913" y="1285875"/>
            <a:ext cx="86709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2400"/>
              <a:t>Even in herinnering… doelstellingen project:</a:t>
            </a:r>
          </a:p>
          <a:p>
            <a:endParaRPr lang="nl-NL" altLang="en-US" sz="2400"/>
          </a:p>
          <a:p>
            <a:r>
              <a:rPr lang="nl-NL" altLang="en-US" sz="2400" b="0"/>
              <a:t>1 vaststellen van het langdurig functioneren in de praktijk; aantonen dat installatie kan plaatsvinden zonder dat de dijk ‘faalt’</a:t>
            </a:r>
          </a:p>
          <a:p>
            <a:r>
              <a:rPr lang="nl-NL" altLang="en-US" sz="2400" b="0"/>
              <a:t>2 aantonen dat ‘achtergrond’ ruis als gevolg van omgevingsfactoren kan worden gescheiden van belastingsfactoren relevant voor de faalmechanismen van het dijklichaam</a:t>
            </a:r>
          </a:p>
          <a:p>
            <a:r>
              <a:rPr lang="nl-NL" altLang="en-US" sz="2400" b="0"/>
              <a:t>3 realiseren van een real-time monitoringsysteem van de sterkte van het dijklichamen </a:t>
            </a:r>
          </a:p>
          <a:p>
            <a:r>
              <a:rPr lang="nl-NL" altLang="en-US" sz="2400" b="0"/>
              <a:t>4 organiseren van een beeldbepalend innovatief project (goede PR)</a:t>
            </a:r>
          </a:p>
        </p:txBody>
      </p: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56329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31" name="Picture 11" descr="080505 IJkdij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175" y="-242888"/>
            <a:ext cx="130111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5532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Systeem LiveDijk Eemshaven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619250" y="2708275"/>
            <a:ext cx="66532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4572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900" b="0">
                <a:ea typeface="SimSun" pitchFamily="2" charset="-122"/>
              </a:rPr>
              <a:t>Wensen en eisen t.a.v. relevante metingen voor falen dijk geïnventariseerd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en-US" altLang="en-US" sz="1500" b="0">
                <a:ea typeface="SimSun" pitchFamily="2" charset="-122"/>
              </a:rPr>
              <a:t>Waterschap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en-US" altLang="en-US" sz="1500" b="0">
                <a:ea typeface="SimSun" pitchFamily="2" charset="-122"/>
              </a:rPr>
              <a:t>Ervaringen vanuit IJkdijk</a:t>
            </a: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1900" b="0"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900" b="0">
                <a:ea typeface="SimSun" pitchFamily="2" charset="-122"/>
              </a:rPr>
              <a:t>Gecombineerd tot meetplan door Deltares</a:t>
            </a: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1900" b="0"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en-US" altLang="en-US" sz="1900" b="0">
                <a:ea typeface="SimSun" pitchFamily="2" charset="-122"/>
              </a:rPr>
              <a:t>O.b.v. meetplan aanbesteed tegen maximum bedrag</a:t>
            </a: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en-US" altLang="en-US" sz="1900" b="0"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en-US" altLang="en-US" sz="1900" b="0">
                <a:ea typeface="SimSun" pitchFamily="2" charset="-122"/>
              </a:rPr>
              <a:t>Aanleg door consortium ‘Live Inside’: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en-US" altLang="en-US" sz="1500" b="0">
                <a:ea typeface="SimSun" pitchFamily="2" charset="-122"/>
              </a:rPr>
              <a:t>Alert Solutions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en-US" altLang="en-US" sz="1500" b="0">
                <a:ea typeface="SimSun" pitchFamily="2" charset="-122"/>
              </a:rPr>
              <a:t>GTC Kappelmeyer</a:t>
            </a:r>
          </a:p>
          <a:p>
            <a:pPr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en-US" altLang="en-US" sz="1500" b="0">
              <a:ea typeface="SimSun" pitchFamily="2" charset="-122"/>
            </a:endParaRPr>
          </a:p>
          <a:p>
            <a:pPr lvl="2">
              <a:lnSpc>
                <a:spcPct val="80000"/>
              </a:lnSpc>
              <a:spcBef>
                <a:spcPts val="375"/>
              </a:spcBef>
              <a:buSzPct val="100000"/>
            </a:pPr>
            <a:endParaRPr lang="en-US" altLang="en-US" sz="1500" b="0">
              <a:solidFill>
                <a:srgbClr val="16474E"/>
              </a:solidFill>
              <a:ea typeface="SimSun" pitchFamily="2" charset="-122"/>
            </a:endParaRPr>
          </a:p>
          <a:p>
            <a:pPr lvl="1">
              <a:lnSpc>
                <a:spcPct val="80000"/>
              </a:lnSpc>
              <a:spcBef>
                <a:spcPts val="42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1700" b="0">
              <a:solidFill>
                <a:srgbClr val="16474E"/>
              </a:solidFill>
              <a:ea typeface="SimSun" pitchFamily="2" charset="-122"/>
            </a:endParaRPr>
          </a:p>
          <a:p>
            <a:pPr eaLnBrk="0" hangingPunct="0">
              <a:spcBef>
                <a:spcPts val="600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2400" b="0">
              <a:solidFill>
                <a:srgbClr val="16474E"/>
              </a:solidFill>
              <a:ea typeface="SimSun" pitchFamily="2" charset="-122"/>
            </a:endParaRPr>
          </a:p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1900" b="0">
              <a:solidFill>
                <a:srgbClr val="16474E"/>
              </a:solidFill>
              <a:ea typeface="SimSun" pitchFamily="2" charset="-122"/>
            </a:endParaRPr>
          </a:p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1900" b="0">
              <a:solidFill>
                <a:srgbClr val="16474E"/>
              </a:solidFill>
              <a:ea typeface="SimSun" pitchFamily="2" charset="-122"/>
            </a:endParaRPr>
          </a:p>
          <a:p>
            <a:pPr eaLnBrk="0" hangingPunct="0"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nl-NL" altLang="en-US" sz="1900" b="0">
              <a:solidFill>
                <a:srgbClr val="16474E"/>
              </a:solidFill>
              <a:ea typeface="SimSun" pitchFamily="2" charset="-122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72ABBBFF-3DF1-4C74-A161-2800E942E455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6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70664" name="Picture 4" descr="&#10;header.gif                                                     00000013Tony G4                        B966EF6F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7"/>
              <a:ext cx="1351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6" name="Picture 10" descr="080505 IJkdij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" y="54"/>
              <a:ext cx="405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11188" y="1484313"/>
            <a:ext cx="65532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Aanbesteding in dialoog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7585" r="9686" b="29309"/>
          <a:stretch>
            <a:fillRect/>
          </a:stretch>
        </p:blipFill>
        <p:spPr bwMode="auto">
          <a:xfrm>
            <a:off x="928688" y="2071688"/>
            <a:ext cx="77152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092" t="27585" r="9686" b="293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715000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65532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Systeem LiveDijk Eemshaven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FB2688C2-244E-44FA-8DBA-D2C76BF2783B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7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900" b="0">
                <a:solidFill>
                  <a:srgbClr val="16474E"/>
                </a:solidFill>
                <a:ea typeface="SimSun" pitchFamily="2" charset="-122"/>
              </a:rPr>
              <a:t>Positie sensoren op basis van faalmechanismen uit meetplan</a:t>
            </a:r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"/>
          <a:stretch>
            <a:fillRect/>
          </a:stretch>
        </p:blipFill>
        <p:spPr bwMode="auto">
          <a:xfrm>
            <a:off x="1250950" y="2071688"/>
            <a:ext cx="767873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23480" r="13190" b="36612"/>
          <a:stretch>
            <a:fillRect/>
          </a:stretch>
        </p:blipFill>
        <p:spPr bwMode="auto">
          <a:xfrm>
            <a:off x="928688" y="4500563"/>
            <a:ext cx="4214812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488" t="23480" r="13190" b="366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31451" r="15201" b="23988"/>
          <a:stretch>
            <a:fillRect/>
          </a:stretch>
        </p:blipFill>
        <p:spPr bwMode="auto">
          <a:xfrm>
            <a:off x="900113" y="2060575"/>
            <a:ext cx="6858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388" t="31451" r="15201" b="239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0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715000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5532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Systeem LiveDijk Eemshaven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7C0A2E60-5076-4C10-B02B-536A627DDC84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8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1706" r="3294" b="13132"/>
          <a:stretch>
            <a:fillRect/>
          </a:stretch>
        </p:blipFill>
        <p:spPr bwMode="auto">
          <a:xfrm>
            <a:off x="500063" y="2806700"/>
            <a:ext cx="8104187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00" t="21706" r="3294" b="131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79248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4572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900" b="0">
                <a:solidFill>
                  <a:srgbClr val="16474E"/>
                </a:solidFill>
                <a:ea typeface="SimSun" pitchFamily="2" charset="-122"/>
              </a:rPr>
              <a:t>3D weergaven sensornetwerk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500" b="0">
                <a:solidFill>
                  <a:srgbClr val="16474E"/>
                </a:solidFill>
                <a:ea typeface="SimSun" pitchFamily="2" charset="-122"/>
              </a:rPr>
              <a:t>4 dwarsraaien met GeoBeads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500" b="0">
                <a:solidFill>
                  <a:srgbClr val="16474E"/>
                </a:solidFill>
                <a:ea typeface="SimSun" pitchFamily="2" charset="-122"/>
              </a:rPr>
              <a:t>1 glasvezelkabel over lengte tracé van 750 meter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715000"/>
            <a:ext cx="226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5532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Metingen:</a:t>
            </a:r>
            <a:br>
              <a:rPr lang="nl-NL" altLang="en-US" sz="3200">
                <a:solidFill>
                  <a:srgbClr val="330066"/>
                </a:solidFill>
                <a:ea typeface="SimSun" pitchFamily="2" charset="-122"/>
              </a:rPr>
            </a:br>
            <a:r>
              <a:rPr lang="nl-NL" altLang="en-US" sz="3200">
                <a:solidFill>
                  <a:srgbClr val="330066"/>
                </a:solidFill>
                <a:ea typeface="SimSun" pitchFamily="2" charset="-122"/>
              </a:rPr>
              <a:t>glasvezelkabel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133600" y="150813"/>
            <a:ext cx="6553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8686800" y="150813"/>
            <a:ext cx="306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SzPct val="100000"/>
            </a:pPr>
            <a:fld id="{D0937FC1-6124-4A75-8E62-3A12D4B972FD}" type="slidenum">
              <a:rPr lang="nl-NL" altLang="en-US" sz="1200" b="0">
                <a:solidFill>
                  <a:srgbClr val="330066"/>
                </a:solidFill>
                <a:ea typeface="SimSun" pitchFamily="2" charset="-122"/>
              </a:rPr>
              <a:pPr algn="r">
                <a:buSzPct val="100000"/>
              </a:pPr>
              <a:t>9</a:t>
            </a:fld>
            <a:endParaRPr lang="nl-NL" altLang="en-US" sz="1200" b="0">
              <a:solidFill>
                <a:srgbClr val="330066"/>
              </a:solidFill>
              <a:ea typeface="SimSun" pitchFamily="2" charset="-122"/>
            </a:endParaRP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24175"/>
            <a:ext cx="4786312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928938"/>
            <a:ext cx="216058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133600" y="1903413"/>
            <a:ext cx="6553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4572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900" b="0">
                <a:solidFill>
                  <a:srgbClr val="16474E"/>
                </a:solidFill>
                <a:ea typeface="SimSun" pitchFamily="2" charset="-122"/>
              </a:rPr>
              <a:t>Met vezeloptische temperatuurmeettechniek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500" b="0">
                <a:solidFill>
                  <a:srgbClr val="16474E"/>
                </a:solidFill>
                <a:ea typeface="SimSun" pitchFamily="2" charset="-122"/>
              </a:rPr>
              <a:t>Detectie van stroming van water</a:t>
            </a:r>
          </a:p>
          <a:p>
            <a:pPr lvl="2">
              <a:lnSpc>
                <a:spcPct val="80000"/>
              </a:lnSpc>
              <a:spcBef>
                <a:spcPts val="375"/>
              </a:spcBef>
              <a:buClr>
                <a:srgbClr val="16474E"/>
              </a:buClr>
              <a:buSzPct val="100000"/>
              <a:buFont typeface="Arial" charset="0"/>
              <a:buChar char="•"/>
            </a:pPr>
            <a:r>
              <a:rPr lang="nl-NL" altLang="en-US" sz="1500" b="0">
                <a:solidFill>
                  <a:srgbClr val="16474E"/>
                </a:solidFill>
                <a:ea typeface="SimSun" pitchFamily="2" charset="-122"/>
              </a:rPr>
              <a:t>Vaststellen watervolume / stroomsnelheid</a:t>
            </a:r>
          </a:p>
          <a:p>
            <a:pPr lvl="1"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en-US" altLang="en-US" sz="1900" b="0">
              <a:solidFill>
                <a:srgbClr val="16474E"/>
              </a:solidFill>
              <a:ea typeface="SimSun" pitchFamily="2" charset="-122"/>
            </a:endParaRPr>
          </a:p>
          <a:p>
            <a:pPr>
              <a:spcBef>
                <a:spcPts val="475"/>
              </a:spcBef>
              <a:buClr>
                <a:srgbClr val="16474E"/>
              </a:buClr>
              <a:buSzPct val="100000"/>
              <a:buFont typeface="Arial" charset="0"/>
              <a:buNone/>
            </a:pPr>
            <a:endParaRPr lang="en-US" altLang="en-US" sz="1900" b="0">
              <a:solidFill>
                <a:srgbClr val="16474E"/>
              </a:solidFill>
              <a:ea typeface="SimSun" pitchFamily="2" charset="-122"/>
            </a:endParaRPr>
          </a:p>
        </p:txBody>
      </p: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14563"/>
            <a:ext cx="8113712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717</Words>
  <Application>Microsoft Office PowerPoint</Application>
  <PresentationFormat>Diavoorstelling (4:3)</PresentationFormat>
  <Paragraphs>188</Paragraphs>
  <Slides>29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Arial</vt:lpstr>
      <vt:lpstr>SimSun</vt:lpstr>
      <vt:lpstr>Times New Roman</vt:lpstr>
      <vt:lpstr>Verdana</vt:lpstr>
      <vt:lpstr>Wingdings</vt:lpstr>
      <vt:lpstr>ＭＳ Ｐゴシック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installatie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‘Data gaten’</vt:lpstr>
      <vt:lpstr>Meer meten door inhomogeniteit</vt:lpstr>
      <vt:lpstr>PowerPoint-presentatie</vt:lpstr>
      <vt:lpstr>PowerPoint-presentatie</vt:lpstr>
      <vt:lpstr>Registratie blikseminslagen KNMI</vt:lpstr>
      <vt:lpstr>Toekomst</vt:lpstr>
      <vt:lpstr>PowerPoint-presentatie</vt:lpstr>
      <vt:lpstr>PowerPoint-presentatie</vt:lpstr>
      <vt:lpstr>PowerPoint-presentatie</vt:lpstr>
      <vt:lpstr>Ook de stijghoogte in de diepe zandlagen stijgt, meting aan binnenzijde talud (-6m NAP)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LiveDijk Eemshaven</dc:title>
  <dc:creator>Sander Bakkenist</dc:creator>
  <cp:lastModifiedBy>Sander</cp:lastModifiedBy>
  <cp:revision>27</cp:revision>
  <dcterms:created xsi:type="dcterms:W3CDTF">2011-11-24T14:54:53Z</dcterms:created>
  <dcterms:modified xsi:type="dcterms:W3CDTF">2014-11-13T12:36:25Z</dcterms:modified>
</cp:coreProperties>
</file>